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curepathapp.com/download" TargetMode="External"/><Relationship Id="rId4" Type="http://schemas.openxmlformats.org/officeDocument/2006/relationships/hyperlink" Target="https://www.securepathapp.com/learnmore" TargetMode="External"/><Relationship Id="rId1" Type="http://schemas.openxmlformats.org/officeDocument/2006/relationships/image" Target="../media/image-10-1.png"/><Relationship Id="rId3" Type="http://schemas.openxmlformats.org/officeDocument/2006/relationships/image" Target="../media/image-10-2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SecurePath: Revolutionizing Neighborhood Safety with Real-Time Verified Alerts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Transforming personal safety from reactive measures to proactive, community-driven protection.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600313"/>
            <a:ext cx="13102114" cy="1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SecurePath: Empowering Communities, Protecting Lives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4143" y="2292429"/>
            <a:ext cx="13102114" cy="2729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700"/>
              </a:lnSpc>
              <a:buNone/>
            </a:pPr>
            <a:r>
              <a:rPr lang="en-US" sz="8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Safety is a Path We Walk Together</a:t>
            </a:r>
            <a:endParaRPr lang="en-US" sz="8550" dirty="0"/>
          </a:p>
        </p:txBody>
      </p:sp>
      <p:sp>
        <p:nvSpPr>
          <p:cNvPr id="4" name="Text 2"/>
          <p:cNvSpPr/>
          <p:nvPr/>
        </p:nvSpPr>
        <p:spPr>
          <a:xfrm>
            <a:off x="764143" y="5349002"/>
            <a:ext cx="131021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believe that safety should be a shared, real-time solution, transforming vulnerability into collective strength.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091565" y="6189583"/>
            <a:ext cx="12774692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With SecurePath and our trusted partners, no one has to feel alone or unsafe when traveling through their neighborhood.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4143" y="5943957"/>
            <a:ext cx="30480" cy="840581"/>
          </a:xfrm>
          <a:prstGeom prst="rect">
            <a:avLst/>
          </a:prstGeom>
          <a:solidFill>
            <a:srgbClr val="006747"/>
          </a:solidFill>
          <a:ln/>
        </p:spPr>
      </p:sp>
      <p:pic>
        <p:nvPicPr>
          <p:cNvPr id="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143" y="7030164"/>
            <a:ext cx="3273862" cy="600313"/>
          </a:xfrm>
          <a:prstGeom prst="rect">
            <a:avLst/>
          </a:prstGeom>
        </p:spPr>
      </p:pic>
      <p:pic>
        <p:nvPicPr>
          <p:cNvPr id="8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066" y="7030164"/>
            <a:ext cx="2912864" cy="6003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636812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Problem: Unsafe Travel in Our Communities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59243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Millions face risks from crime, accidents, and unsafe travel routes, creating widespread anxiety, especially during night hours or in unfamiliar areas.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487" y="2331720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Lack of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real-time, verified safety information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leaves people vulnerable and unprepared.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487" y="3000494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Traditional safety alerts are often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delayed, unverified, or inaccessible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when critical information is needed most.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9487" y="3669268"/>
            <a:ext cx="6425922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current systems lead to a sense of isolation and high cognitive load when planning travel.</a:t>
            </a:r>
            <a:endParaRPr lang="en-US" sz="14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811" y="490776"/>
            <a:ext cx="7897178" cy="1669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Introducing SecurePath: Your Real-Time Neighborhood Safety Network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09811" y="2427803"/>
            <a:ext cx="7897178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SecurePath is more than an app; it's a platform built on trust, verification, and community connectivity.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09811" y="3198019"/>
            <a:ext cx="3859530" cy="2323743"/>
          </a:xfrm>
          <a:prstGeom prst="roundRect">
            <a:avLst>
              <a:gd name="adj" fmla="val 689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95549" y="3383756"/>
            <a:ext cx="534353" cy="534352"/>
          </a:xfrm>
          <a:prstGeom prst="roundRect">
            <a:avLst>
              <a:gd name="adj" fmla="val 17110604"/>
            </a:avLst>
          </a:prstGeom>
          <a:solidFill>
            <a:srgbClr val="00674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472" y="3530679"/>
            <a:ext cx="240387" cy="2403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95549" y="4096226"/>
            <a:ext cx="22265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Verified Alerts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95549" y="4481274"/>
            <a:ext cx="3488055" cy="85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Crowdsourced reports combined with official updates ensure trusted, actionable safety intelligence.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0147459" y="3198019"/>
            <a:ext cx="3859530" cy="2323743"/>
          </a:xfrm>
          <a:prstGeom prst="roundRect">
            <a:avLst>
              <a:gd name="adj" fmla="val 689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33196" y="3383756"/>
            <a:ext cx="534353" cy="534352"/>
          </a:xfrm>
          <a:prstGeom prst="roundRect">
            <a:avLst>
              <a:gd name="adj" fmla="val 17110604"/>
            </a:avLst>
          </a:prstGeom>
          <a:solidFill>
            <a:srgbClr val="00674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0119" y="3530679"/>
            <a:ext cx="240387" cy="24038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3196" y="4096226"/>
            <a:ext cx="250388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Safe-Route Navigation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0333196" y="4481274"/>
            <a:ext cx="3488055" cy="85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Proprietary mapping dynamically guides users away from potential danger zones in real time.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109811" y="5699879"/>
            <a:ext cx="7897178" cy="2038826"/>
          </a:xfrm>
          <a:prstGeom prst="roundRect">
            <a:avLst>
              <a:gd name="adj" fmla="val 786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295549" y="5885617"/>
            <a:ext cx="534353" cy="534352"/>
          </a:xfrm>
          <a:prstGeom prst="roundRect">
            <a:avLst>
              <a:gd name="adj" fmla="val 17110604"/>
            </a:avLst>
          </a:prstGeom>
          <a:solidFill>
            <a:srgbClr val="006747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2472" y="6032540"/>
            <a:ext cx="240387" cy="24038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95549" y="6598087"/>
            <a:ext cx="2310646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Instant Connectivity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295549" y="6983135"/>
            <a:ext cx="7525703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mobile app instantly connects community members with each other and local safety authorities.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899" y="413266"/>
            <a:ext cx="12001024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How SecurePath Works: Community &amp; Authority Collaboration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5899" y="1183481"/>
            <a:ext cx="13578602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multi-layered system ensures rapid reporting, rigorous verification, and immediate response.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714" y="1592937"/>
            <a:ext cx="13104852" cy="640568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3310" y="3098481"/>
            <a:ext cx="475242" cy="4752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54836" y="3796917"/>
            <a:ext cx="3055127" cy="381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Report Incident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4376" y="4048965"/>
            <a:ext cx="475242" cy="4752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13176" y="2330456"/>
            <a:ext cx="3055127" cy="381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Verify Alert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7992" y="6044982"/>
            <a:ext cx="475243" cy="47524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20160" y="5344848"/>
            <a:ext cx="3055127" cy="381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Broadcast Alert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7140" y="5148811"/>
            <a:ext cx="475242" cy="47524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248454" y="6838466"/>
            <a:ext cx="3055127" cy="381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Adjust Route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751284" y="8336756"/>
            <a:ext cx="13353217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SecurePath turns every user into a guardian, creating an always-on security perimeter for the neighborhood.</a:t>
            </a:r>
            <a:endParaRPr lang="en-US" sz="1150" dirty="0"/>
          </a:p>
        </p:txBody>
      </p:sp>
      <p:sp>
        <p:nvSpPr>
          <p:cNvPr id="14" name="Shape 7"/>
          <p:cNvSpPr/>
          <p:nvPr/>
        </p:nvSpPr>
        <p:spPr>
          <a:xfrm>
            <a:off x="525899" y="8167688"/>
            <a:ext cx="15240" cy="578525"/>
          </a:xfrm>
          <a:prstGeom prst="rect">
            <a:avLst/>
          </a:prstGeom>
          <a:solidFill>
            <a:srgbClr val="006747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8630"/>
            <a:ext cx="9567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Features &amp; Benefits for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10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SecurePath delivers tangible safety improvements and peace of mind with every journey.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00" y="3206115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199090"/>
            <a:ext cx="33800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Reduced Risk Exposure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89509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7BF6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alerts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have been shown to reduce user exposure to crime and accidents by up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 pilot areas.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320611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4000" y="3199090"/>
            <a:ext cx="3154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Increased Confidence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194000" y="36895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Safe-route navigation provides the confidence needed for night travel, unfamiliar roads, and daily commutes.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800" y="5238869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5231844"/>
            <a:ext cx="39128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Community Empowerment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30906" y="5722263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Fosters shared safety responsibility through instant communication and collaborative intelligence gathering.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1895" y="5238869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4000" y="5231844"/>
            <a:ext cx="3022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Rapid Response Link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194000" y="572226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Direct connection to emergency services and our security partners ensures the quickest possible on-ground support.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376" y="851654"/>
            <a:ext cx="11955661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Behind the Scenes: Technology &amp; Verification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376" y="1912382"/>
            <a:ext cx="1318164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commitment to reliable information is built on sophisticated technology designed for accuracy and speed.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996" y="2610207"/>
            <a:ext cx="4278511" cy="248388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04" y="2610207"/>
            <a:ext cx="4278511" cy="248388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012" y="2610207"/>
            <a:ext cx="4278511" cy="24838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24376" y="5667613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AI Verification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724376" y="6197918"/>
            <a:ext cx="4058007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Advanced geolocation combined with AI algorithms minimize false reports and prioritize critical alerts instantly.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295067" y="5667613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Privacy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295067" y="6197918"/>
            <a:ext cx="4056698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Secure, end-to-end encrypted data sharing ensures user privacy and maintains system trustworthiness.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864447" y="5667613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Intuitive Design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864447" y="6197918"/>
            <a:ext cx="4056698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User-friendly interface is optimized for quick, one-tap reporting and effortless alert reception in high-stress situations.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122" y="466725"/>
            <a:ext cx="7955756" cy="1060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Strategic Partnerships: Enhancing Reliability and Reach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94122" y="1782128"/>
            <a:ext cx="7955756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SecurePath is powered by two industry-leading security providers, ensuring verified data and on-ground excellence.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4122" y="2770703"/>
            <a:ext cx="7955756" cy="2284452"/>
          </a:xfrm>
          <a:prstGeom prst="roundRect">
            <a:avLst>
              <a:gd name="adj" fmla="val 480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94122" y="2747843"/>
            <a:ext cx="7955756" cy="91440"/>
          </a:xfrm>
          <a:prstGeom prst="roundRect">
            <a:avLst>
              <a:gd name="adj" fmla="val 167080"/>
            </a:avLst>
          </a:prstGeom>
          <a:solidFill>
            <a:srgbClr val="006747"/>
          </a:solidFill>
          <a:ln/>
        </p:spPr>
      </p:sp>
      <p:sp>
        <p:nvSpPr>
          <p:cNvPr id="7" name="Shape 4"/>
          <p:cNvSpPr/>
          <p:nvPr/>
        </p:nvSpPr>
        <p:spPr>
          <a:xfrm>
            <a:off x="4317385" y="2516148"/>
            <a:ext cx="509230" cy="509230"/>
          </a:xfrm>
          <a:prstGeom prst="roundRect">
            <a:avLst>
              <a:gd name="adj" fmla="val 179565"/>
            </a:avLst>
          </a:prstGeom>
          <a:solidFill>
            <a:srgbClr val="00674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142" y="2668905"/>
            <a:ext cx="203597" cy="20359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6646" y="3195042"/>
            <a:ext cx="254627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Citi Protection SA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86646" y="3615095"/>
            <a:ext cx="7570708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leader in cutting-edge security solutions, providing verified data feeds and rapid incident response infrastructure.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786646" y="4260056"/>
            <a:ext cx="757070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Expertise in digital monitoring and response.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786646" y="4591050"/>
            <a:ext cx="757070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Contributes advanced predictive analytics to the SecurePath platform.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594122" y="5479375"/>
            <a:ext cx="7955756" cy="2284452"/>
          </a:xfrm>
          <a:prstGeom prst="roundRect">
            <a:avLst>
              <a:gd name="adj" fmla="val 4803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594122" y="5456515"/>
            <a:ext cx="7955756" cy="91440"/>
          </a:xfrm>
          <a:prstGeom prst="roundRect">
            <a:avLst>
              <a:gd name="adj" fmla="val 167080"/>
            </a:avLst>
          </a:prstGeom>
          <a:solidFill>
            <a:srgbClr val="006747"/>
          </a:solidFill>
          <a:ln/>
        </p:spPr>
      </p:sp>
      <p:sp>
        <p:nvSpPr>
          <p:cNvPr id="15" name="Shape 11"/>
          <p:cNvSpPr/>
          <p:nvPr/>
        </p:nvSpPr>
        <p:spPr>
          <a:xfrm>
            <a:off x="4317385" y="5224820"/>
            <a:ext cx="509230" cy="509230"/>
          </a:xfrm>
          <a:prstGeom prst="roundRect">
            <a:avLst>
              <a:gd name="adj" fmla="val 179565"/>
            </a:avLst>
          </a:prstGeom>
          <a:solidFill>
            <a:srgbClr val="006747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0142" y="5377577"/>
            <a:ext cx="203597" cy="20359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86646" y="5903714"/>
            <a:ext cx="360961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Maximum Security Services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786646" y="6323767"/>
            <a:ext cx="7570708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trusted local authority with deep community ties, offering proven effectiveness and crucial on-ground support.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786646" y="6968728"/>
            <a:ext cx="757070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Provides immediate physical response to critical alerts.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786646" y="7299722"/>
            <a:ext cx="757070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Enhances geographic coverage and local intelligence.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1443"/>
            <a:ext cx="9826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 Impact: Early Success Stories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338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initial deployment of SecurePath has demonstrated significant positive changes in community safety metrics.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52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35%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455420" y="3997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Incident Reduction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48746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Reduction in reported nighttime incidents during the 6-month pilot program in Johannesburg.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29652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10K+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97523" y="3997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Active Users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448746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Daily active users reporting and receiving alerts, creating a powerful, interconnected safety net.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29652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92%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339626" y="3997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Confidence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448746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Percentage of users reporting increased peace of mind and safer travel choices since adopting SecurePath.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831324"/>
            <a:ext cx="13042821" cy="1326713"/>
          </a:xfrm>
          <a:prstGeom prst="roundRect">
            <a:avLst>
              <a:gd name="adj" fmla="val 15387"/>
            </a:avLst>
          </a:prstGeom>
          <a:solidFill>
            <a:srgbClr val="B3FFE7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175415"/>
            <a:ext cx="283488" cy="22681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530906" y="611481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success of the pilot highlights the effectiveness of combining crowdsourcing with professional security verification.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657" y="585192"/>
            <a:ext cx="132630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Join the Movement: How You Can Stay Safe with SecurePath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3657" y="2274808"/>
            <a:ext cx="776716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SecurePath requires active participation to maximize its benefit. Join us in building a safer, connected community for everyone.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4555808" y="3119557"/>
            <a:ext cx="22860" cy="4305181"/>
          </a:xfrm>
          <a:prstGeom prst="roundRect">
            <a:avLst>
              <a:gd name="adj" fmla="val 769112"/>
            </a:avLst>
          </a:prstGeom>
          <a:solidFill>
            <a:srgbClr val="B7D5CA"/>
          </a:solidFill>
          <a:ln/>
        </p:spPr>
      </p:sp>
      <p:sp>
        <p:nvSpPr>
          <p:cNvPr id="5" name="Shape 3"/>
          <p:cNvSpPr/>
          <p:nvPr/>
        </p:nvSpPr>
        <p:spPr>
          <a:xfrm>
            <a:off x="4199453" y="3327797"/>
            <a:ext cx="390644" cy="22860"/>
          </a:xfrm>
          <a:prstGeom prst="roundRect">
            <a:avLst>
              <a:gd name="adj" fmla="val 769112"/>
            </a:avLst>
          </a:prstGeom>
          <a:solidFill>
            <a:srgbClr val="B7D5CA"/>
          </a:solidFill>
          <a:ln/>
        </p:spPr>
      </p:sp>
      <p:sp>
        <p:nvSpPr>
          <p:cNvPr id="6" name="Shape 4"/>
          <p:cNvSpPr/>
          <p:nvPr/>
        </p:nvSpPr>
        <p:spPr>
          <a:xfrm>
            <a:off x="4494014" y="3266003"/>
            <a:ext cx="146447" cy="146447"/>
          </a:xfrm>
          <a:prstGeom prst="roundRect">
            <a:avLst>
              <a:gd name="adj" fmla="val 312195"/>
            </a:avLst>
          </a:prstGeom>
          <a:solidFill>
            <a:srgbClr val="006747"/>
          </a:solidFill>
          <a:ln/>
        </p:spPr>
      </p:sp>
      <p:sp>
        <p:nvSpPr>
          <p:cNvPr id="7" name="Text 5"/>
          <p:cNvSpPr/>
          <p:nvPr/>
        </p:nvSpPr>
        <p:spPr>
          <a:xfrm>
            <a:off x="1343978" y="3186708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Download the App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83657" y="3687128"/>
            <a:ext cx="310217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Available for free on both </a:t>
            </a:r>
            <a:pPr algn="r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iOS and Android</a:t>
            </a:r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platforms. Get set up in less than two minutes.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4544378" y="4499848"/>
            <a:ext cx="390644" cy="22860"/>
          </a:xfrm>
          <a:prstGeom prst="roundRect">
            <a:avLst>
              <a:gd name="adj" fmla="val 769112"/>
            </a:avLst>
          </a:prstGeom>
          <a:solidFill>
            <a:srgbClr val="B7D5CA"/>
          </a:solidFill>
          <a:ln/>
        </p:spPr>
      </p:sp>
      <p:sp>
        <p:nvSpPr>
          <p:cNvPr id="10" name="Shape 8"/>
          <p:cNvSpPr/>
          <p:nvPr/>
        </p:nvSpPr>
        <p:spPr>
          <a:xfrm>
            <a:off x="4494014" y="4438055"/>
            <a:ext cx="146447" cy="146447"/>
          </a:xfrm>
          <a:prstGeom prst="roundRect">
            <a:avLst>
              <a:gd name="adj" fmla="val 312195"/>
            </a:avLst>
          </a:prstGeom>
          <a:solidFill>
            <a:srgbClr val="006747"/>
          </a:solidFill>
          <a:ln/>
        </p:spPr>
      </p:sp>
      <p:sp>
        <p:nvSpPr>
          <p:cNvPr id="11" name="Text 9"/>
          <p:cNvSpPr/>
          <p:nvPr/>
        </p:nvSpPr>
        <p:spPr>
          <a:xfrm>
            <a:off x="5348645" y="4358759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Engage Actively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348645" y="4859179"/>
            <a:ext cx="3102173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Report incidents, share verified alerts, and always use safe-route navigation for daily planning.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4199453" y="5510093"/>
            <a:ext cx="390644" cy="22860"/>
          </a:xfrm>
          <a:prstGeom prst="roundRect">
            <a:avLst>
              <a:gd name="adj" fmla="val 769112"/>
            </a:avLst>
          </a:prstGeom>
          <a:solidFill>
            <a:srgbClr val="B7D5CA"/>
          </a:solidFill>
          <a:ln/>
        </p:spPr>
      </p:sp>
      <p:sp>
        <p:nvSpPr>
          <p:cNvPr id="14" name="Shape 12"/>
          <p:cNvSpPr/>
          <p:nvPr/>
        </p:nvSpPr>
        <p:spPr>
          <a:xfrm>
            <a:off x="4494014" y="5448300"/>
            <a:ext cx="146447" cy="146447"/>
          </a:xfrm>
          <a:prstGeom prst="roundRect">
            <a:avLst>
              <a:gd name="adj" fmla="val 312195"/>
            </a:avLst>
          </a:prstGeom>
          <a:solidFill>
            <a:srgbClr val="006747"/>
          </a:solidFill>
          <a:ln/>
        </p:spPr>
      </p:sp>
      <p:sp>
        <p:nvSpPr>
          <p:cNvPr id="15" name="Text 13"/>
          <p:cNvSpPr/>
          <p:nvPr/>
        </p:nvSpPr>
        <p:spPr>
          <a:xfrm>
            <a:off x="683657" y="5369004"/>
            <a:ext cx="3102173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Partner with Your Neighbors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683657" y="6174581"/>
            <a:ext cx="3102173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Encourage community awareness and coordinate with local authorities to enhance regional coverage.</a:t>
            </a:r>
            <a:endParaRPr lang="en-US" sz="15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4926" y="2318742"/>
            <a:ext cx="4036457" cy="40364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2025-10-23T11:27:52Z</dcterms:created>
  <dcterms:modified xsi:type="dcterms:W3CDTF">2025-10-23T11:27:52Z</dcterms:modified>
</cp:coreProperties>
</file>